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4" r:id="rId1"/>
  </p:sldMasterIdLst>
  <p:notesMasterIdLst>
    <p:notesMasterId r:id="rId30"/>
  </p:notesMasterIdLst>
  <p:sldIdLst>
    <p:sldId id="269" r:id="rId2"/>
    <p:sldId id="256" r:id="rId3"/>
    <p:sldId id="259" r:id="rId4"/>
    <p:sldId id="257" r:id="rId5"/>
    <p:sldId id="265" r:id="rId6"/>
    <p:sldId id="276" r:id="rId7"/>
    <p:sldId id="297" r:id="rId8"/>
    <p:sldId id="263" r:id="rId9"/>
    <p:sldId id="264" r:id="rId10"/>
    <p:sldId id="278" r:id="rId11"/>
    <p:sldId id="270" r:id="rId12"/>
    <p:sldId id="272" r:id="rId13"/>
    <p:sldId id="267" r:id="rId14"/>
    <p:sldId id="266" r:id="rId15"/>
    <p:sldId id="271" r:id="rId16"/>
    <p:sldId id="262" r:id="rId17"/>
    <p:sldId id="295" r:id="rId18"/>
    <p:sldId id="296" r:id="rId19"/>
    <p:sldId id="275" r:id="rId20"/>
    <p:sldId id="274" r:id="rId21"/>
    <p:sldId id="280" r:id="rId22"/>
    <p:sldId id="281" r:id="rId23"/>
    <p:sldId id="286" r:id="rId24"/>
    <p:sldId id="288" r:id="rId25"/>
    <p:sldId id="289" r:id="rId26"/>
    <p:sldId id="294" r:id="rId27"/>
    <p:sldId id="279" r:id="rId28"/>
    <p:sldId id="268" r:id="rId29"/>
  </p:sldIdLst>
  <p:sldSz cx="9144000" cy="6858000" type="screen4x3"/>
  <p:notesSz cx="6735763" cy="9856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00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Пгт.Усогорск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66291614419178"/>
          <c:y val="0.21998465673945414"/>
          <c:w val="0.81367296101876152"/>
          <c:h val="0.7361700372963558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01.01.2019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2.7777777777777894E-2"/>
                  <c:y val="1.735985731199698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48 человек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9A1-4F14-98AD-5CBBA4B16AFC}"/>
                </c:ext>
              </c:extLst>
            </c:dLbl>
            <c:dLbl>
              <c:idx val="1"/>
              <c:layout>
                <c:manualLayout>
                  <c:x val="1.8599564004686479E-2"/>
                  <c:y val="2.893309551999501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64 человека 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9A1-4F14-98AD-5CBBA4B16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</c:v>
                </c:pt>
                <c:pt idx="1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9A1-4F14-98AD-5CBBA4B16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01.01.2020</c:v>
                </c:pt>
              </c:strCache>
            </c:strRef>
          </c:tx>
          <c:spPr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4.012345679012348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39 человек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A1-4F14-98AD-5CBBA4B16AFC}"/>
                </c:ext>
              </c:extLst>
            </c:dLbl>
            <c:dLbl>
              <c:idx val="1"/>
              <c:layout>
                <c:manualLayout>
                  <c:x val="2.7777736847508058E-2"/>
                  <c:y val="1.0682080503975571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55 человек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9A1-4F14-98AD-5CBBA4B16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39</c:v>
                </c:pt>
                <c:pt idx="1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9A1-4F14-98AD-5CBBA4B16A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6962176"/>
        <c:axId val="86963712"/>
        <c:axId val="0"/>
      </c:bar3DChart>
      <c:catAx>
        <c:axId val="869621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86963712"/>
        <c:crosses val="autoZero"/>
        <c:auto val="1"/>
        <c:lblAlgn val="ctr"/>
        <c:lblOffset val="100"/>
        <c:noMultiLvlLbl val="0"/>
      </c:catAx>
      <c:valAx>
        <c:axId val="86963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69621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layout>
        <c:manualLayout>
          <c:xMode val="edge"/>
          <c:yMode val="edge"/>
          <c:x val="0.26426276643763724"/>
          <c:y val="0.12483656170129599"/>
          <c:w val="0.49174722971655466"/>
          <c:h val="8.561592077646575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Book Antiqua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latin typeface="Book Antiqua" pitchFamily="18" charset="0"/>
              </a:defRPr>
            </a:pPr>
            <a:r>
              <a:rPr lang="ru-RU" sz="3600" dirty="0" smtClean="0">
                <a:latin typeface="Book Antiqua" pitchFamily="18" charset="0"/>
              </a:rPr>
              <a:t>2019 год </a:t>
            </a:r>
            <a:endParaRPr lang="ru-RU" sz="3600" dirty="0">
              <a:latin typeface="Book Antiqua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20375538.620000001</c:v>
                </c:pt>
                <c:pt idx="1">
                  <c:v>21733511.34</c:v>
                </c:pt>
                <c:pt idx="2">
                  <c:v>1357972.72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CC-42DF-A9FB-996AD3925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33171328"/>
        <c:axId val="33172864"/>
      </c:barChart>
      <c:catAx>
        <c:axId val="33171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172864"/>
        <c:crosses val="autoZero"/>
        <c:auto val="1"/>
        <c:lblAlgn val="ctr"/>
        <c:lblOffset val="100"/>
        <c:noMultiLvlLbl val="0"/>
      </c:catAx>
      <c:valAx>
        <c:axId val="33172864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Book Antiqua" pitchFamily="18" charset="0"/>
              </a:defRPr>
            </a:pPr>
            <a:endParaRPr lang="ru-RU"/>
          </a:p>
        </c:txPr>
        <c:crossAx val="3317132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000" b="1">
                <a:latin typeface="Book Antiqua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pPr>
            <a:r>
              <a:rPr lang="ru-RU" dirty="0" smtClean="0"/>
              <a:t>Поступления в бюджет</a:t>
            </a:r>
            <a:endParaRPr lang="ru-RU" dirty="0"/>
          </a:p>
        </c:rich>
      </c:tx>
      <c:layout>
        <c:manualLayout>
          <c:xMode val="edge"/>
          <c:yMode val="edge"/>
          <c:x val="0.310442803302026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 w="9525" cap="rnd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605713300373786E-2"/>
          <c:y val="0.12318546259586043"/>
          <c:w val="0.60884424749013222"/>
          <c:h val="0.4779666930119070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рублей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14882170.369999999</c:v>
                </c:pt>
                <c:pt idx="1">
                  <c:v>24243120.879999999</c:v>
                </c:pt>
                <c:pt idx="2">
                  <c:v>20375538.620000001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D2-43A5-8316-5F33E50A33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т.ч.собственных средств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13656307.26</c:v>
                </c:pt>
                <c:pt idx="1">
                  <c:v>14308123.449999999</c:v>
                </c:pt>
                <c:pt idx="2">
                  <c:v>15209035.529999999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D2-43A5-8316-5F33E50A3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26784"/>
        <c:axId val="4728320"/>
        <c:axId val="33715072"/>
      </c:bar3DChart>
      <c:catAx>
        <c:axId val="4726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  <c:crossAx val="4728320"/>
        <c:crosses val="autoZero"/>
        <c:auto val="1"/>
        <c:lblAlgn val="ctr"/>
        <c:lblOffset val="100"/>
        <c:noMultiLvlLbl val="0"/>
      </c:catAx>
      <c:valAx>
        <c:axId val="4728320"/>
        <c:scaling>
          <c:orientation val="minMax"/>
        </c:scaling>
        <c:delete val="1"/>
        <c:axPos val="l"/>
        <c:majorGridlines>
          <c:spPr>
            <a:ln w="9525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726784"/>
        <c:crosses val="autoZero"/>
        <c:crossBetween val="between"/>
      </c:valAx>
      <c:serAx>
        <c:axId val="337150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  <c:crossAx val="4728320"/>
        <c:crosses val="autoZero"/>
      </c:serAx>
      <c:dTable>
        <c:showHorzBorder val="1"/>
        <c:showVertBorder val="1"/>
        <c:showOutline val="1"/>
        <c:showKeys val="1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</c:dTable>
      <c:spPr>
        <a:solidFill>
          <a:schemeClr val="accent5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 b="1">
          <a:latin typeface="Book Antiqua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468" cy="493464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742" y="0"/>
            <a:ext cx="2918468" cy="493464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r">
              <a:defRPr sz="1200"/>
            </a:lvl1pPr>
          </a:lstStyle>
          <a:p>
            <a:fld id="{1366FBDF-9E60-496B-B0B2-EB52E1F273E1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8188"/>
            <a:ext cx="4929187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30" tIns="44865" rIns="89730" bIns="448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732" y="4681662"/>
            <a:ext cx="5388300" cy="4436492"/>
          </a:xfrm>
          <a:prstGeom prst="rect">
            <a:avLst/>
          </a:prstGeom>
        </p:spPr>
        <p:txBody>
          <a:bodyPr vert="horz" lIns="89730" tIns="44865" rIns="89730" bIns="4486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1763"/>
            <a:ext cx="2918468" cy="493464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742" y="9361763"/>
            <a:ext cx="2918468" cy="493464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r">
              <a:defRPr sz="1200"/>
            </a:lvl1pPr>
          </a:lstStyle>
          <a:p>
            <a:fld id="{9D8199F6-CF30-4973-B575-8167ADBA3B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9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199F6-CF30-4973-B575-8167ADBA3BE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2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5A57-BD17-4A5A-88BF-72FA0876236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8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68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3166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78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078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412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1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1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66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47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68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31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6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45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91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64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9CA1D3C-E56C-4F8A-A153-F20E78F2B949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557AC-6570-4C4E-B019-9DD05CB7F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11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285860"/>
            <a:ext cx="7358114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contourW="12700">
            <a:contourClr>
              <a:schemeClr val="accent1">
                <a:lumMod val="7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Отчёт руководителя администрации муниципального образования городского поселения «Усогорск»</a:t>
            </a:r>
          </a:p>
          <a:p>
            <a:pPr algn="ctr"/>
            <a:endParaRPr lang="ru-RU" sz="3600" dirty="0" smtClean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за 2019 год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3456384" cy="1728192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24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-- В 2019 году приватизировано </a:t>
            </a:r>
            <a:br>
              <a:rPr lang="ru-RU" sz="24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квартир</a:t>
            </a:r>
            <a:br>
              <a:rPr lang="ru-RU" sz="2400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409794"/>
            <a:ext cx="716774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latin typeface="Book Antiqua" pitchFamily="18" charset="0"/>
              </a:rPr>
              <a:t>Жилищный фонд </a:t>
            </a:r>
            <a:r>
              <a:rPr lang="ru-RU" sz="2400" u="sng" dirty="0" err="1" smtClean="0">
                <a:latin typeface="Book Antiqua" pitchFamily="18" charset="0"/>
              </a:rPr>
              <a:t>п.Усогорск</a:t>
            </a:r>
            <a:r>
              <a:rPr lang="ru-RU" sz="2400" u="sng" dirty="0" smtClean="0">
                <a:latin typeface="Book Antiqua" pitchFamily="18" charset="0"/>
              </a:rPr>
              <a:t> </a:t>
            </a:r>
            <a:r>
              <a:rPr lang="ru-RU" sz="2400" dirty="0" smtClean="0">
                <a:latin typeface="Book Antiqua" pitchFamily="18" charset="0"/>
              </a:rPr>
              <a:t>– 2588 квартир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5558" y="5188550"/>
            <a:ext cx="8103844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>
                <a:latin typeface="Book Antiqua" pitchFamily="18" charset="0"/>
              </a:rPr>
              <a:t>Муниципальных квартир - 187, что составляет 6,3% от общей площади жилых помещений</a:t>
            </a:r>
            <a:endParaRPr lang="ru-RU" sz="2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64" y="1855893"/>
            <a:ext cx="4376524" cy="2876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2143140"/>
          </a:xfrm>
        </p:spPr>
        <p:txBody>
          <a:bodyPr>
            <a:normAutofit fontScale="90000"/>
          </a:bodyPr>
          <a:lstStyle/>
          <a:p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1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r>
              <a:rPr lang="ru-RU" sz="54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54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</a:br>
            <a:endParaRPr lang="ru-RU" dirty="0"/>
          </a:p>
        </p:txBody>
      </p:sp>
      <p:pic>
        <p:nvPicPr>
          <p:cNvPr id="9" name="Содержимое 8" descr="dom-i-semiya-fo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2852936"/>
            <a:ext cx="5184576" cy="3458113"/>
          </a:xfrm>
        </p:spPr>
      </p:pic>
      <p:sp>
        <p:nvSpPr>
          <p:cNvPr id="8" name="Прямоугольник 7"/>
          <p:cNvSpPr/>
          <p:nvPr/>
        </p:nvSpPr>
        <p:spPr>
          <a:xfrm>
            <a:off x="428596" y="928670"/>
            <a:ext cx="835824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- </a:t>
            </a: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На 01 января 2020 года на учете в качестве нуждающихся в жилых помещениях,  предоставляемых по договорам социального найма, </a:t>
            </a: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состоят </a:t>
            </a:r>
            <a:r>
              <a:rPr lang="ru-RU" sz="2000" b="1" u="sng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7</a:t>
            </a: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 семей</a:t>
            </a:r>
          </a:p>
          <a:p>
            <a:pPr>
              <a:buFontTx/>
              <a:buChar char="-"/>
            </a:pPr>
            <a:endParaRPr lang="ru-RU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Book Antiqua" pitchFamily="18" charset="0"/>
            </a:endParaRPr>
          </a:p>
          <a:p>
            <a:pPr>
              <a:buFontTx/>
              <a:buChar char="-"/>
            </a:pP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- В 2019 году предоставлено </a:t>
            </a:r>
            <a:r>
              <a:rPr lang="ru-RU" b="1" u="sng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3</a:t>
            </a: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 жилых помещения </a:t>
            </a: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2 квартиры </a:t>
            </a: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и </a:t>
            </a:r>
            <a:r>
              <a:rPr lang="ru-RU" b="1" u="sng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1</a:t>
            </a:r>
            <a:r>
              <a:rPr lang="ru-RU" b="1" u="sng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 комната </a:t>
            </a:r>
            <a:r>
              <a:rPr lang="ru-RU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ook Antiqua" pitchFamily="18" charset="0"/>
              </a:rPr>
              <a:t>по улице 60 лет Октября, дом 6</a:t>
            </a:r>
          </a:p>
          <a:p>
            <a:pPr>
              <a:buFontTx/>
              <a:buChar char="-"/>
            </a:pPr>
            <a:endParaRPr lang="ru-RU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Book Antiqua" pitchFamily="18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096302" cy="17859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latin typeface="Book Antiqua" pitchFamily="18" charset="0"/>
              </a:rPr>
              <a:t/>
            </a:r>
            <a:br>
              <a:rPr lang="ru-RU" sz="4000" dirty="0" smtClean="0">
                <a:latin typeface="Book Antiqua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Book Antiqua" pitchFamily="18" charset="0"/>
              </a:rPr>
              <a:t>Муниципальное имущество</a:t>
            </a:r>
            <a:r>
              <a:rPr lang="ru-RU" sz="4000" dirty="0" smtClean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1800" u="sng" dirty="0" smtClean="0">
                <a:solidFill>
                  <a:srgbClr val="C00000"/>
                </a:solidFill>
                <a:latin typeface="Book Antiqua" pitchFamily="18" charset="0"/>
              </a:rPr>
              <a:t>Задача:  </a:t>
            </a:r>
            <a:r>
              <a:rPr lang="ru-RU" sz="1800" dirty="0" smtClean="0">
                <a:solidFill>
                  <a:schemeClr val="bg1"/>
                </a:solidFill>
                <a:latin typeface="Book Antiqua" pitchFamily="18" charset="0"/>
              </a:rPr>
              <a:t>эффективное использование муниципального имущества, повышение неналоговых поступлений в бюджет МО </a:t>
            </a:r>
            <a:br>
              <a:rPr lang="ru-RU" sz="1800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Book Antiqua" pitchFamily="18" charset="0"/>
              </a:rPr>
              <a:t>за счет сдачи в аренду муниципального имущества</a:t>
            </a: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endParaRPr lang="ru-RU" sz="1800" dirty="0">
              <a:latin typeface="Book Antiqu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428868"/>
            <a:ext cx="7772400" cy="17855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нежилых помещений в собственности МО –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2019 году за аренду нежилых помещений составили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1 721 463, 31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Администратор\Рабочий стол\Новая папка (3)\subarenda_1_11145051-400x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4869160"/>
            <a:ext cx="5143536" cy="1540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7571184" cy="6429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Book Antiqua" pitchFamily="18" charset="0"/>
              </a:rPr>
              <a:t>                               Землеустройство</a:t>
            </a:r>
            <a:endParaRPr lang="ru-RU" sz="3200" b="1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92696"/>
            <a:ext cx="3143272" cy="178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57620" y="1142984"/>
            <a:ext cx="4857784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Общая площадь земли Администрации МО ГП «Усогорск» – 1100 га</a:t>
            </a:r>
          </a:p>
          <a:p>
            <a:pPr algn="ctr"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в черте – 613 га</a:t>
            </a:r>
          </a:p>
          <a:p>
            <a:pPr algn="ctr"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за чертой – 487 га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1015" y="2786058"/>
            <a:ext cx="8753473" cy="36933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Book Antiqua" pitchFamily="18" charset="0"/>
              </a:rPr>
              <a:t>Количество земельных участков, используемых гражданами: </a:t>
            </a:r>
          </a:p>
          <a:p>
            <a:pPr algn="ctr"/>
            <a:endParaRPr lang="ru-RU" b="1" u="sng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Book Antiqua" pitchFamily="18" charset="0"/>
              </a:rPr>
              <a:t> для ведения личного подсобного хозяйства – </a:t>
            </a:r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239</a:t>
            </a:r>
            <a:r>
              <a:rPr lang="ru-RU" dirty="0" smtClean="0">
                <a:latin typeface="Book Antiqua" pitchFamily="18" charset="0"/>
              </a:rPr>
              <a:t> на площади 22,07 гектара;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Book Antiqua" pitchFamily="18" charset="0"/>
              </a:rPr>
              <a:t> для садоводства – </a:t>
            </a:r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398</a:t>
            </a:r>
            <a:r>
              <a:rPr lang="ru-RU" dirty="0" smtClean="0">
                <a:latin typeface="Book Antiqua" pitchFamily="18" charset="0"/>
              </a:rPr>
              <a:t> участков на площади 26,4 гектара;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Book Antiqua" pitchFamily="18" charset="0"/>
              </a:rPr>
              <a:t> для огородничества – </a:t>
            </a:r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571</a:t>
            </a:r>
            <a:r>
              <a:rPr lang="ru-RU" dirty="0" smtClean="0">
                <a:latin typeface="Book Antiqua" pitchFamily="18" charset="0"/>
              </a:rPr>
              <a:t> участок на площади 28,6 гектара;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Book Antiqua" pitchFamily="18" charset="0"/>
              </a:rPr>
              <a:t> гаражи, хозяйственные постройки в количестве </a:t>
            </a:r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681</a:t>
            </a:r>
            <a:r>
              <a:rPr lang="ru-RU" dirty="0" smtClean="0">
                <a:latin typeface="Book Antiqua" pitchFamily="18" charset="0"/>
              </a:rPr>
              <a:t> участок на площади 2,5 гектара;</a:t>
            </a:r>
          </a:p>
          <a:p>
            <a:r>
              <a:rPr lang="ru-RU" dirty="0" smtClean="0">
                <a:latin typeface="Book Antiqua" pitchFamily="18" charset="0"/>
              </a:rPr>
              <a:t> </a:t>
            </a:r>
          </a:p>
          <a:p>
            <a:r>
              <a:rPr lang="ru-RU" dirty="0" smtClean="0">
                <a:solidFill>
                  <a:srgbClr val="FF0000"/>
                </a:solidFill>
                <a:latin typeface="Book Antiqua" pitchFamily="18" charset="0"/>
              </a:rPr>
              <a:t>39</a:t>
            </a:r>
            <a:r>
              <a:rPr lang="ru-RU" b="1" dirty="0" smtClean="0">
                <a:latin typeface="Book Antiqua" pitchFamily="18" charset="0"/>
              </a:rPr>
              <a:t> юридических лиц </a:t>
            </a:r>
            <a:r>
              <a:rPr lang="ru-RU" dirty="0" smtClean="0">
                <a:latin typeface="Book Antiqua" pitchFamily="18" charset="0"/>
              </a:rPr>
              <a:t>используют на территории МО ГП «Усогорск» земельные участки общей площадью 59,36 гектара. </a:t>
            </a:r>
          </a:p>
          <a:p>
            <a:endParaRPr lang="ru-RU" dirty="0" smtClean="0">
              <a:latin typeface="Book Antiqua" pitchFamily="18" charset="0"/>
            </a:endParaRPr>
          </a:p>
          <a:p>
            <a:r>
              <a:rPr lang="ru-RU" dirty="0" smtClean="0">
                <a:latin typeface="Book Antiqua" pitchFamily="18" charset="0"/>
              </a:rPr>
              <a:t>ООО «</a:t>
            </a:r>
            <a:r>
              <a:rPr lang="ru-RU" dirty="0" err="1" smtClean="0">
                <a:latin typeface="Book Antiqua" pitchFamily="18" charset="0"/>
              </a:rPr>
              <a:t>Лузалес</a:t>
            </a:r>
            <a:r>
              <a:rPr lang="ru-RU" dirty="0" smtClean="0">
                <a:latin typeface="Book Antiqua" pitchFamily="18" charset="0"/>
              </a:rPr>
              <a:t>» оформило</a:t>
            </a:r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 7 </a:t>
            </a:r>
            <a:r>
              <a:rPr lang="ru-RU" dirty="0" smtClean="0">
                <a:latin typeface="Book Antiqua" pitchFamily="18" charset="0"/>
              </a:rPr>
              <a:t>земельных участков на площади 14,57 гектара.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99176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 Antiqua" pitchFamily="18" charset="0"/>
              </a:rPr>
              <a:t>Сделки с землей, заключенные в 2019 году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223937"/>
              </p:ext>
            </p:extLst>
          </p:nvPr>
        </p:nvGraphicFramePr>
        <p:xfrm>
          <a:off x="785786" y="1214422"/>
          <a:ext cx="7715308" cy="4312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16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002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Сделки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договоров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Площадь, </a:t>
                      </a:r>
                    </a:p>
                    <a:p>
                      <a:pPr algn="ctr"/>
                      <a:r>
                        <a:rPr lang="ru-RU" dirty="0" smtClean="0"/>
                        <a:t>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Сумма, </a:t>
                      </a:r>
                    </a:p>
                    <a:p>
                      <a:pPr algn="ctr"/>
                      <a:r>
                        <a:rPr lang="ru-RU" dirty="0" smtClean="0"/>
                        <a:t>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371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Продажа земельных участков собственникам зданий, расположенных на этих участках (без торгов)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72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4,1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626 591,0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1584"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Аренда земельных участков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59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8,17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177 886,6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371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 Antiqua" pitchFamily="18" charset="0"/>
                        </a:rPr>
                        <a:t>Соглашение о перераспределении (увеличение) земельного участка, находящегося в частной собственности</a:t>
                      </a:r>
                      <a:endParaRPr lang="ru-RU" sz="1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3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0,33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35 600,38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715016"/>
            <a:ext cx="849694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   </a:t>
            </a:r>
          </a:p>
          <a:p>
            <a:r>
              <a:rPr lang="ru-RU" b="1" dirty="0" smtClean="0">
                <a:latin typeface="Book Antiqua" pitchFamily="18" charset="0"/>
              </a:rPr>
              <a:t>В 2019 году было осуществлено сделок с землей на сумму </a:t>
            </a:r>
            <a:r>
              <a:rPr lang="ru-RU" sz="2000" b="1" dirty="0" smtClean="0">
                <a:latin typeface="Book Antiqua" pitchFamily="18" charset="0"/>
              </a:rPr>
              <a:t>840 077,98 </a:t>
            </a:r>
            <a:r>
              <a:rPr lang="ru-RU" b="1" dirty="0" err="1" smtClean="0">
                <a:latin typeface="Book Antiqua" pitchFamily="18" charset="0"/>
              </a:rPr>
              <a:t>руб</a:t>
            </a:r>
            <a:endParaRPr lang="ru-RU" b="1" dirty="0" smtClean="0">
              <a:latin typeface="Book Antiqua" pitchFamily="18" charset="0"/>
            </a:endParaRPr>
          </a:p>
          <a:p>
            <a:endParaRPr lang="ru-RU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3762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В 2019 году поступило и рассмотрено 463 обращения граждан по земельным вопросам. </a:t>
            </a:r>
            <a:br>
              <a:rPr lang="ru-RU" sz="2400" b="1" dirty="0" smtClean="0">
                <a:latin typeface="Book Antiqua" pitchFamily="18" charset="0"/>
              </a:rPr>
            </a:br>
            <a:r>
              <a:rPr lang="ru-RU" sz="2400" b="1" dirty="0" smtClean="0">
                <a:latin typeface="Book Antiqua" pitchFamily="18" charset="0"/>
              </a:rPr>
              <a:t/>
            </a:r>
            <a:br>
              <a:rPr lang="ru-RU" sz="2400" b="1" dirty="0" smtClean="0">
                <a:latin typeface="Book Antiqua" pitchFamily="18" charset="0"/>
              </a:rPr>
            </a:br>
            <a:r>
              <a:rPr lang="ru-RU" sz="2400" b="1" dirty="0" smtClean="0">
                <a:latin typeface="Book Antiqua" pitchFamily="18" charset="0"/>
              </a:rPr>
              <a:t>Проведено 12 проверок муниципального земельного контроля ( 9 плановых проверок и 3 внеплановых проверки).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4" name="Содержимое 3" descr="org_zem_kontro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4365104"/>
            <a:ext cx="6711950" cy="18844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42918"/>
            <a:ext cx="6982544" cy="121444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Эффективность бюджетных расходов в сфере закупок товаров, работ, услуг для обеспечения муниципальных нужд</a:t>
            </a:r>
            <a:endParaRPr lang="ru-RU" sz="2400" dirty="0"/>
          </a:p>
        </p:txBody>
      </p:sp>
      <p:pic>
        <p:nvPicPr>
          <p:cNvPr id="11" name="Содержимое 10" descr="60eb625143703e60311af90cc0db2bc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9568" y="2208174"/>
            <a:ext cx="3897312" cy="2598208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571472" y="2214554"/>
            <a:ext cx="3429024" cy="400052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2400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В 2019 году проведено </a:t>
            </a:r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23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электронных аукциона.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Всего осуществлено закупок на сумму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11 115,20 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тыс.рублей.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11960" y="5157193"/>
            <a:ext cx="4752528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</a:rPr>
              <a:t>Экономия бюджетных средств по проведенным аукционам составила </a:t>
            </a: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110 601,79 </a:t>
            </a:r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</a:rPr>
              <a:t>рублей.</a:t>
            </a:r>
            <a:endParaRPr lang="ru-RU" sz="2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4347935"/>
            <a:ext cx="8424936" cy="73725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985 граждан пребывающих в запасе состоят на воинском учете в администрации, из них 17 офицеров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4928"/>
          <a:stretch>
            <a:fillRect/>
          </a:stretch>
        </p:blipFill>
        <p:spPr>
          <a:xfrm>
            <a:off x="1403648" y="1108292"/>
            <a:ext cx="5832648" cy="3095625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11560" y="5229201"/>
            <a:ext cx="7992888" cy="43204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0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 </a:t>
            </a:r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51 гражданин, подлежащий </a:t>
            </a:r>
            <a:r>
              <a:rPr lang="ru-RU" sz="80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призыву на воинскую службу</a:t>
            </a:r>
          </a:p>
          <a:p>
            <a:pPr algn="ctr"/>
            <a:endParaRPr lang="ru-RU" sz="2000" dirty="0" smtClean="0">
              <a:latin typeface="Book Antiqua" pitchFamily="18" charset="0"/>
            </a:endParaRPr>
          </a:p>
          <a:p>
            <a:pPr algn="ctr"/>
            <a:r>
              <a:rPr lang="ru-RU" sz="6400" b="1" dirty="0" smtClean="0">
                <a:latin typeface="Book Antiqua" pitchFamily="18" charset="0"/>
              </a:rPr>
              <a:t> </a:t>
            </a:r>
            <a:endParaRPr lang="ru-RU" sz="6400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5661247"/>
            <a:ext cx="673683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8 юношей были призваны в Вооруженные силы Российской Федерации в 2019 году. </a:t>
            </a:r>
            <a:endParaRPr lang="ru-RU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279675"/>
            <a:ext cx="388843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     </a:t>
            </a:r>
            <a:r>
              <a:rPr lang="ru-RU" sz="3200" b="1" dirty="0" smtClean="0">
                <a:solidFill>
                  <a:srgbClr val="C00000"/>
                </a:solidFill>
                <a:latin typeface="Book Antiqua" pitchFamily="18" charset="0"/>
              </a:rPr>
              <a:t>Воинский учет</a:t>
            </a:r>
            <a:endParaRPr lang="ru-RU" sz="32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>31 января 2020 года 22 парня </a:t>
            </a:r>
            <a:r>
              <a:rPr lang="ru-RU" sz="2800" dirty="0" err="1" smtClean="0">
                <a:latin typeface="Book Antiqua" pitchFamily="18" charset="0"/>
              </a:rPr>
              <a:t>п.Усогорск</a:t>
            </a:r>
            <a:r>
              <a:rPr lang="ru-RU" sz="2800" dirty="0" smtClean="0">
                <a:latin typeface="Book Antiqua" pitchFamily="18" charset="0"/>
              </a:rPr>
              <a:t> прошли медицинскую комиссию по первоначальной постановке на воинский учет.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5" name="Содержимое 4" descr="fLEt0IMYdi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564904"/>
            <a:ext cx="2799776" cy="3709040"/>
          </a:xfrm>
        </p:spPr>
      </p:pic>
      <p:pic>
        <p:nvPicPr>
          <p:cNvPr id="6" name="Содержимое 5" descr="L2wAiPWBTc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211803"/>
            <a:ext cx="3298825" cy="219921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Documents and Settings\Администратор\Рабочий стол\Новая папка (3)\images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857496"/>
            <a:ext cx="1000132" cy="10001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1800941"/>
            <a:ext cx="8858312" cy="46166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 рамках постоянной работы в 2019 году проводились: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- содержание и уборка территорий улиц, площадей, тротуаров</a:t>
            </a: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         - ликвидация несанкционированных свалок </a:t>
            </a: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- техническое обслуживание и ремонт объектов уличного освещения</a:t>
            </a: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- озеленение территории, удаление сухостоя</a:t>
            </a:r>
          </a:p>
          <a:p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                      - установка и ремонт дорожных знаков</a:t>
            </a:r>
          </a:p>
          <a:p>
            <a:pPr>
              <a:buFontTx/>
              <a:buChar char="-"/>
            </a:pPr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                       - уборка борщевика, общепоселковые субботники </a:t>
            </a:r>
          </a:p>
          <a:p>
            <a:endParaRPr lang="ru-RU" dirty="0"/>
          </a:p>
        </p:txBody>
      </p:sp>
      <p:pic>
        <p:nvPicPr>
          <p:cNvPr id="2051" name="Picture 3" descr="C:\Documents and Settings\Администратор\Рабочий стол\Новая папка (3)\illu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376" y="2410747"/>
            <a:ext cx="1628191" cy="58323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 Благоустройство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053" name="Picture 5" descr="C:\Documents and Settings\Администратор\Рабочий стол\Новая папка (3)\icon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86" y="3417836"/>
            <a:ext cx="867299" cy="865189"/>
          </a:xfrm>
          <a:prstGeom prst="rect">
            <a:avLst/>
          </a:prstGeom>
          <a:noFill/>
        </p:spPr>
      </p:pic>
      <p:pic>
        <p:nvPicPr>
          <p:cNvPr id="2054" name="Picture 6" descr="C:\Documents and Settings\Администратор\Рабочий стол\Новая папка (3)\blagoustri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9268" y="4181231"/>
            <a:ext cx="1071570" cy="1071570"/>
          </a:xfrm>
          <a:prstGeom prst="rect">
            <a:avLst/>
          </a:prstGeom>
          <a:noFill/>
        </p:spPr>
      </p:pic>
      <p:pic>
        <p:nvPicPr>
          <p:cNvPr id="2057" name="Picture 9" descr="C:\Documents and Settings\Администратор\Рабочий стол\Новая папка (3)\4475160_thumbna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7136" y="4738352"/>
            <a:ext cx="819132" cy="1040022"/>
          </a:xfrm>
          <a:prstGeom prst="rect">
            <a:avLst/>
          </a:prstGeom>
          <a:noFill/>
        </p:spPr>
      </p:pic>
      <p:pic>
        <p:nvPicPr>
          <p:cNvPr id="2058" name="Picture 10" descr="C:\Documents and Settings\Администратор\Рабочий стол\Новая папка (3)\full_phot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016" y="454787"/>
            <a:ext cx="2922040" cy="1220786"/>
          </a:xfrm>
          <a:prstGeom prst="rect">
            <a:avLst/>
          </a:prstGeom>
          <a:noFill/>
        </p:spPr>
      </p:pic>
      <p:pic>
        <p:nvPicPr>
          <p:cNvPr id="1026" name="Picture 2" descr="C:\Documents and Settings\Администратор\Рабочий стол\презентация\depositphotos_223699130-stock-illustration-gardening-tools-icon-gardening-tool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520" y="5229200"/>
            <a:ext cx="1245921" cy="106896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66" y="2884436"/>
            <a:ext cx="994560" cy="9945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785926"/>
            <a:ext cx="7429552" cy="1143008"/>
          </a:xfrm>
          <a:ln w="57150">
            <a:noFill/>
          </a:ln>
        </p:spPr>
        <p:txBody>
          <a:bodyPr>
            <a:prstTxWarp prst="textPlain">
              <a:avLst>
                <a:gd name="adj" fmla="val 49763"/>
              </a:avLst>
            </a:prstTxWarp>
            <a:normAutofit/>
          </a:bodyPr>
          <a:lstStyle/>
          <a:p>
            <a:pPr algn="ctr"/>
            <a:r>
              <a:rPr lang="ru-RU" sz="1000" b="1" i="1" dirty="0" smtClean="0">
                <a:ln w="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Муниципальное образование </a:t>
            </a:r>
            <a:br>
              <a:rPr lang="ru-RU" sz="1000" b="1" i="1" dirty="0" smtClean="0">
                <a:ln w="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000" b="1" i="1" dirty="0" smtClean="0">
                <a:ln w="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городского поселения «Усогорск»</a:t>
            </a:r>
            <a:endParaRPr lang="ru-RU" sz="1000" b="1" i="1" dirty="0">
              <a:ln w="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000372"/>
            <a:ext cx="8143932" cy="2143140"/>
          </a:xfrm>
        </p:spPr>
        <p:txBody>
          <a:bodyPr>
            <a:normAutofit fontScale="55000" lnSpcReduction="20000"/>
          </a:bodyPr>
          <a:lstStyle/>
          <a:p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Глава – Председатель Совета поселения - 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Немчинов Борис Николаевич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Руководитель администрации–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Кузнецов Иван Михайлович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331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5286388"/>
            <a:ext cx="1143008" cy="1428760"/>
          </a:xfrm>
          <a:prstGeom prst="rect">
            <a:avLst/>
          </a:prstGeom>
          <a:noFill/>
        </p:spPr>
      </p:pic>
      <p:pic>
        <p:nvPicPr>
          <p:cNvPr id="3074" name="Picture 2" descr="https://arhivurokov.ru/kopilka/uploads/user_file_539b33474f11a/issliedovatiel-skii-proiekt-po-tiemie-oriol-kak-simvol-ghierba-rossii_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42852"/>
            <a:ext cx="1488848" cy="1628800"/>
          </a:xfrm>
          <a:prstGeom prst="rect">
            <a:avLst/>
          </a:prstGeom>
          <a:noFill/>
        </p:spPr>
      </p:pic>
      <p:pic>
        <p:nvPicPr>
          <p:cNvPr id="3076" name="Picture 4" descr="https://yt3.ggpht.com/-uilk5tSKH0I/AAAAAAAAAAI/AAAAAAAAAAA/tRAQhLmNr2U/s900-c-k-no-mo-rj-c0xffffff/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0"/>
            <a:ext cx="1556792" cy="155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137992" cy="136815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800" u="sng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Содержание дорог</a:t>
            </a:r>
            <a:r>
              <a:rPr lang="ru-RU" sz="4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/>
            </a:r>
            <a:br>
              <a:rPr lang="ru-RU" sz="4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</a:br>
            <a:r>
              <a:rPr lang="ru-RU" sz="2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itchFamily="18" charset="0"/>
              </a:rPr>
              <a:t>Протяженность дорожного полотна на территории МО ГП «Усогорск» – 9 837 км</a:t>
            </a:r>
            <a:endParaRPr lang="ru-RU" sz="2800" dirty="0">
              <a:solidFill>
                <a:schemeClr val="bg1">
                  <a:lumMod val="50000"/>
                  <a:lumOff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772816"/>
            <a:ext cx="8784976" cy="4824536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b="1" u="sng" dirty="0" smtClean="0">
                <a:latin typeface="Book Antiqua" pitchFamily="18" charset="0"/>
              </a:rPr>
              <a:t>На мероприятия, направленные на содержание </a:t>
            </a:r>
          </a:p>
          <a:p>
            <a:pPr algn="ctr"/>
            <a:r>
              <a:rPr lang="ru-RU" sz="2000" b="1" u="sng" dirty="0" smtClean="0">
                <a:latin typeface="Book Antiqua" pitchFamily="18" charset="0"/>
              </a:rPr>
              <a:t>автомобильных дорог, </a:t>
            </a:r>
          </a:p>
          <a:p>
            <a:pPr algn="ctr"/>
            <a:r>
              <a:rPr lang="ru-RU" sz="2000" b="1" u="sng" dirty="0" smtClean="0">
                <a:latin typeface="Book Antiqua" pitchFamily="18" charset="0"/>
              </a:rPr>
              <a:t>освоено из собственного бюджета в 2019 году: </a:t>
            </a:r>
          </a:p>
          <a:p>
            <a:pPr algn="ctr"/>
            <a:endParaRPr lang="ru-RU" sz="2000" b="1" u="sng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зимнее содержания дорог –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718 502,34 </a:t>
            </a:r>
            <a:r>
              <a:rPr lang="ru-RU" sz="2000" b="1" dirty="0" smtClean="0">
                <a:latin typeface="Book Antiqua" pitchFamily="18" charset="0"/>
              </a:rPr>
              <a:t>рублей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содержание тротуаров –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249 900 </a:t>
            </a:r>
            <a:r>
              <a:rPr lang="ru-RU" sz="2000" b="1" dirty="0" smtClean="0">
                <a:latin typeface="Book Antiqua" pitchFamily="18" charset="0"/>
              </a:rPr>
              <a:t>рублей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обустройство горизонтальной разметки –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342 412, 87</a:t>
            </a:r>
            <a:r>
              <a:rPr lang="ru-RU" sz="2000" b="1" dirty="0" smtClean="0">
                <a:latin typeface="Book Antiqua" pitchFamily="18" charset="0"/>
              </a:rPr>
              <a:t> рублей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приобретение дорожных знаков –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149 488, 15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руб</a:t>
            </a:r>
            <a:endParaRPr lang="ru-RU" sz="2000" b="1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Book Antiqua" pitchFamily="18" charset="0"/>
              </a:rPr>
              <a:t> на ямочный ремонт–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210 000 </a:t>
            </a:r>
            <a:r>
              <a:rPr lang="ru-RU" sz="2000" b="1" dirty="0" smtClean="0">
                <a:latin typeface="Book Antiqua" pitchFamily="18" charset="0"/>
              </a:rPr>
              <a:t>рублей</a:t>
            </a:r>
            <a:endParaRPr lang="ru-RU" sz="2000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4"/>
            <a:ext cx="7772400" cy="364333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Мероприятия 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по реализации средств в рамках договора о социально-экономическом партнерстве с ООО «</a:t>
            </a:r>
            <a:r>
              <a:rPr lang="ru-RU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Лузалес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»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для МО ГП «</a:t>
            </a:r>
            <a:r>
              <a:rPr lang="ru-RU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Усогорск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» – 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3200" u="sng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500 000, 00 рублей </a:t>
            </a:r>
            <a:endParaRPr lang="ru-RU" sz="3200" u="sng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157192"/>
            <a:ext cx="7772400" cy="121444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 smtClean="0"/>
              <a:t>  </a:t>
            </a:r>
          </a:p>
          <a:p>
            <a:pPr algn="ctr"/>
            <a:r>
              <a:rPr lang="ru-RU" sz="4800" dirty="0" smtClean="0">
                <a:ln>
                  <a:solidFill>
                    <a:schemeClr val="tx1"/>
                  </a:solidFill>
                </a:ln>
                <a:latin typeface="Book Antiqua" pitchFamily="18" charset="0"/>
              </a:rPr>
              <a:t>2019 год</a:t>
            </a:r>
            <a:endParaRPr lang="ru-RU" sz="4800" dirty="0">
              <a:ln>
                <a:solidFill>
                  <a:schemeClr val="tx1"/>
                </a:solidFill>
              </a:ln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8" y="404664"/>
            <a:ext cx="1423217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452439"/>
            <a:ext cx="7344816" cy="1248370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Приобретение 10-ти метровой искусственной ели –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244 424, 67 </a:t>
            </a:r>
            <a:r>
              <a:rPr lang="ru-RU" sz="2400" b="1" dirty="0" smtClean="0">
                <a:latin typeface="Book Antiqua" pitchFamily="18" charset="0"/>
              </a:rPr>
              <a:t>рублей, светодиодной звезды –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21 025 </a:t>
            </a:r>
            <a:r>
              <a:rPr lang="ru-RU" sz="2400" b="1" dirty="0" smtClean="0">
                <a:latin typeface="Book Antiqua" pitchFamily="18" charset="0"/>
              </a:rPr>
              <a:t>рублей, уличной гирлянды –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20 000 </a:t>
            </a:r>
            <a:r>
              <a:rPr lang="ru-RU" sz="2400" b="1" dirty="0" smtClean="0">
                <a:latin typeface="Book Antiqua" pitchFamily="18" charset="0"/>
              </a:rPr>
              <a:t>рублей </a:t>
            </a:r>
            <a:endParaRPr lang="ru-RU" sz="2400" b="1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88840"/>
            <a:ext cx="8208912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latin typeface="Book Antiqua" pitchFamily="18" charset="0"/>
              </a:rPr>
              <a:t>Приобретение костюмов Деда Мороза и Снегурочки – </a:t>
            </a:r>
            <a:r>
              <a:rPr lang="ru-RU" sz="2400" b="1" dirty="0">
                <a:solidFill>
                  <a:schemeClr val="bg1"/>
                </a:solidFill>
                <a:latin typeface="Book Antiqua" pitchFamily="18" charset="0"/>
              </a:rPr>
              <a:t>15 400 </a:t>
            </a:r>
            <a:r>
              <a:rPr lang="ru-RU" sz="2400" b="1" dirty="0" smtClean="0">
                <a:latin typeface="Book Antiqua" pitchFamily="18" charset="0"/>
              </a:rPr>
              <a:t>рублей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212976"/>
            <a:ext cx="8208912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latin typeface="Book Antiqua" pitchFamily="18" charset="0"/>
              </a:rPr>
              <a:t>Приобретение элементов детских игровых площадок для установления на станции Кослан и </a:t>
            </a:r>
            <a:r>
              <a:rPr lang="ru-RU" sz="2400" b="1" dirty="0" err="1">
                <a:latin typeface="Book Antiqua" pitchFamily="18" charset="0"/>
              </a:rPr>
              <a:t>д.Разгорт</a:t>
            </a:r>
            <a:r>
              <a:rPr lang="ru-RU" sz="2400" b="1" dirty="0">
                <a:latin typeface="Book Antiqua" pitchFamily="18" charset="0"/>
              </a:rPr>
              <a:t> – </a:t>
            </a:r>
            <a:r>
              <a:rPr lang="ru-RU" sz="2400" b="1" dirty="0">
                <a:solidFill>
                  <a:schemeClr val="bg1"/>
                </a:solidFill>
                <a:latin typeface="Book Antiqua" pitchFamily="18" charset="0"/>
              </a:rPr>
              <a:t>126 000,00 </a:t>
            </a:r>
            <a:r>
              <a:rPr lang="ru-RU" sz="2400" b="1" dirty="0">
                <a:latin typeface="Book Antiqua" pitchFamily="18" charset="0"/>
              </a:rPr>
              <a:t>рублей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90865"/>
            <a:ext cx="8208912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Book Antiqua" pitchFamily="18" charset="0"/>
              </a:rPr>
              <a:t>Приобретение </a:t>
            </a:r>
            <a:r>
              <a:rPr lang="ru-RU" sz="2400" dirty="0" smtClean="0">
                <a:latin typeface="Book Antiqua" pitchFamily="18" charset="0"/>
              </a:rPr>
              <a:t>светильников нового </a:t>
            </a:r>
            <a:r>
              <a:rPr lang="ru-RU" sz="2400" dirty="0">
                <a:latin typeface="Book Antiqua" pitchFamily="18" charset="0"/>
              </a:rPr>
              <a:t>поколения </a:t>
            </a:r>
            <a:r>
              <a:rPr lang="ru-RU" sz="2400" dirty="0" smtClean="0">
                <a:latin typeface="Book Antiqua" pitchFamily="18" charset="0"/>
              </a:rPr>
              <a:t>с улучшенными светотехническими параметрами для повышения энергоэффективности  </a:t>
            </a:r>
            <a:r>
              <a:rPr lang="ru-RU" sz="2400" dirty="0">
                <a:latin typeface="Book Antiqua" pitchFamily="18" charset="0"/>
              </a:rPr>
              <a:t>- 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73150,33 </a:t>
            </a:r>
            <a:r>
              <a:rPr lang="ru-RU" sz="2400" dirty="0">
                <a:latin typeface="Book Antiqua" pitchFamily="18" charset="0"/>
              </a:rPr>
              <a:t>рублей</a:t>
            </a: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714487"/>
            <a:ext cx="7851648" cy="252414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 Antiqua" pitchFamily="18" charset="0"/>
              </a:rPr>
              <a:t>В рамках проекта «Формирование комфортной городской среды» на территории МО ГП «</a:t>
            </a:r>
            <a:r>
              <a:rPr lang="ru-RU" sz="3600" b="1" dirty="0" err="1" smtClean="0">
                <a:solidFill>
                  <a:schemeClr val="tx1"/>
                </a:solidFill>
                <a:latin typeface="Book Antiqua" pitchFamily="18" charset="0"/>
              </a:rPr>
              <a:t>Усогорск</a:t>
            </a:r>
            <a:r>
              <a:rPr lang="ru-RU" sz="3600" b="1" dirty="0" smtClean="0">
                <a:solidFill>
                  <a:schemeClr val="tx1"/>
                </a:solidFill>
                <a:latin typeface="Book Antiqua" pitchFamily="18" charset="0"/>
              </a:rPr>
              <a:t>» благоустроены дворовые территории МКД на сумму </a:t>
            </a:r>
            <a:br>
              <a:rPr lang="ru-RU" sz="36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3600" b="1" u="sng" dirty="0">
                <a:solidFill>
                  <a:schemeClr val="bg1"/>
                </a:solidFill>
                <a:latin typeface="Book Antiqua" pitchFamily="18" charset="0"/>
              </a:rPr>
              <a:t>4</a:t>
            </a:r>
            <a:r>
              <a:rPr lang="ru-RU" sz="3600" b="1" u="sng" dirty="0" smtClean="0">
                <a:solidFill>
                  <a:schemeClr val="bg1"/>
                </a:solidFill>
                <a:latin typeface="Book Antiqua" pitchFamily="18" charset="0"/>
              </a:rPr>
              <a:t> 296 515, 00 рублей </a:t>
            </a:r>
            <a:endParaRPr lang="ru-RU" sz="3600" b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43446"/>
            <a:ext cx="7854696" cy="114300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3600" b="1" i="1" dirty="0" smtClean="0">
              <a:solidFill>
                <a:schemeClr val="bg1"/>
              </a:solidFill>
              <a:latin typeface="Book Antiqua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Book Antiqua" pitchFamily="18" charset="0"/>
              </a:rPr>
              <a:t>2019 год</a:t>
            </a:r>
            <a:endParaRPr lang="ru-RU" sz="36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075" name="Picture 3" descr="C:\Documents and Settings\Администратор\Рабочий стол\Новая папка (3)\41135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429132"/>
            <a:ext cx="2643206" cy="1762137"/>
          </a:xfrm>
          <a:prstGeom prst="rect">
            <a:avLst/>
          </a:prstGeom>
          <a:noFill/>
        </p:spPr>
      </p:pic>
      <p:pic>
        <p:nvPicPr>
          <p:cNvPr id="3076" name="Picture 4" descr="C:\Documents and Settings\Администратор\Рабочий стол\Новая папка (3)\9ae88b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357694"/>
            <a:ext cx="3077387" cy="1811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82415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Book Antiqua" pitchFamily="18" charset="0"/>
              </a:rPr>
              <a:t>Замена дорожного покрытия около домов № 5, 7, 9, 11, 21 по улице Дружбы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54442"/>
            <a:ext cx="4281648" cy="2408175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46539"/>
            <a:ext cx="4003596" cy="241607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207684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Book Antiqua" pitchFamily="18" charset="0"/>
              </a:rPr>
              <a:t>Замена дорожного покрытия около </a:t>
            </a:r>
            <a:r>
              <a:rPr lang="ru-RU" sz="4000" dirty="0" smtClean="0">
                <a:latin typeface="Book Antiqua" pitchFamily="18" charset="0"/>
              </a:rPr>
              <a:t>домов </a:t>
            </a:r>
            <a:r>
              <a:rPr lang="ru-RU" sz="4000" dirty="0">
                <a:latin typeface="Book Antiqua" pitchFamily="18" charset="0"/>
              </a:rPr>
              <a:t>№ </a:t>
            </a:r>
            <a:r>
              <a:rPr lang="ru-RU" sz="4000" dirty="0" smtClean="0">
                <a:latin typeface="Book Antiqua" pitchFamily="18" charset="0"/>
              </a:rPr>
              <a:t>1, 2</a:t>
            </a:r>
            <a:r>
              <a:rPr lang="ru-RU" sz="4000" dirty="0">
                <a:latin typeface="Book Antiqua" pitchFamily="18" charset="0"/>
              </a:rPr>
              <a:t/>
            </a:r>
            <a:br>
              <a:rPr lang="ru-RU" sz="4000" dirty="0">
                <a:latin typeface="Book Antiqua" pitchFamily="18" charset="0"/>
              </a:rPr>
            </a:br>
            <a:r>
              <a:rPr lang="ru-RU" sz="4000" dirty="0">
                <a:latin typeface="Book Antiqua" pitchFamily="18" charset="0"/>
              </a:rPr>
              <a:t>по улице </a:t>
            </a:r>
            <a:r>
              <a:rPr lang="ru-RU" sz="4000" dirty="0" smtClean="0">
                <a:latin typeface="Book Antiqua" pitchFamily="18" charset="0"/>
              </a:rPr>
              <a:t>Комсомольская</a:t>
            </a:r>
            <a:endParaRPr lang="ru-RU" sz="4000" dirty="0">
              <a:latin typeface="Book Antiqua" pitchFamily="18" charset="0"/>
            </a:endParaRPr>
          </a:p>
        </p:txBody>
      </p:sp>
      <p:pic>
        <p:nvPicPr>
          <p:cNvPr id="7" name="Объект 6" descr="D:\мои документы\ПРИВЕДЕНИЕ в норм. состояние 2019\6. Усогорск\Комсомольская 2,1\АСР Комсомольская 1,2\ФОТО\Комсомольская 1,2\Ком 2\IMG_20190817_110529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10027"/>
            <a:ext cx="3842127" cy="256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10" descr="D:\мои документы\ПРИВЕДЕНИЕ в норм. состояние 2019\6. Усогорск\Комсомольская 2,1\АСР Комсомольская 1,2\ФОТО\Комсомольская 1,2\Ком,1\IMG_20190815_154810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831"/>
            <a:ext cx="4176464" cy="252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427168" cy="1944216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>В рамках проекта «Народный бюджет» на территории МО ГП «</a:t>
            </a:r>
            <a:r>
              <a:rPr lang="ru-RU" sz="2800" dirty="0" err="1" smtClean="0">
                <a:latin typeface="Book Antiqua" pitchFamily="18" charset="0"/>
              </a:rPr>
              <a:t>Усогорск</a:t>
            </a:r>
            <a:r>
              <a:rPr lang="ru-RU" sz="2800" dirty="0" smtClean="0">
                <a:latin typeface="Book Antiqua" pitchFamily="18" charset="0"/>
              </a:rPr>
              <a:t>» проведён ремонт уличного освещения по </a:t>
            </a:r>
            <a:r>
              <a:rPr lang="ru-RU" sz="2800" dirty="0" err="1" smtClean="0">
                <a:latin typeface="Book Antiqua" pitchFamily="18" charset="0"/>
              </a:rPr>
              <a:t>ул.Комсомольская</a:t>
            </a:r>
            <a:r>
              <a:rPr lang="ru-RU" sz="2800" dirty="0" smtClean="0">
                <a:latin typeface="Book Antiqua" pitchFamily="18" charset="0"/>
              </a:rPr>
              <a:t> на сумму </a:t>
            </a:r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  <a:t>509 522, 52 </a:t>
            </a:r>
            <a:r>
              <a:rPr lang="ru-RU" sz="2800" b="1" dirty="0" err="1" smtClean="0">
                <a:solidFill>
                  <a:srgbClr val="FF0000"/>
                </a:solidFill>
                <a:latin typeface="Book Antiqua" pitchFamily="18" charset="0"/>
              </a:rPr>
              <a:t>руб</a:t>
            </a:r>
            <a:r>
              <a:rPr lang="ru-RU" sz="28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2" y="2492896"/>
            <a:ext cx="3146822" cy="41957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70141"/>
            <a:ext cx="3150393" cy="420052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42918"/>
            <a:ext cx="7920880" cy="78581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План мероприятий </a:t>
            </a:r>
            <a:r>
              <a:rPr lang="ru-RU" sz="3600" smtClean="0">
                <a:latin typeface="Book Antiqua" pitchFamily="18" charset="0"/>
              </a:rPr>
              <a:t>на </a:t>
            </a:r>
            <a:r>
              <a:rPr lang="ru-RU" sz="3600" smtClean="0">
                <a:latin typeface="Book Antiqua" pitchFamily="18" charset="0"/>
              </a:rPr>
              <a:t>2020 </a:t>
            </a:r>
            <a:r>
              <a:rPr lang="ru-RU" sz="3600" dirty="0" smtClean="0">
                <a:latin typeface="Book Antiqua" pitchFamily="18" charset="0"/>
              </a:rPr>
              <a:t>год</a:t>
            </a:r>
            <a:endParaRPr lang="ru-RU" sz="3600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340768"/>
            <a:ext cx="8358246" cy="52629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Продолжение работ по ремонту автодорог местного значения, установка дополнительных дорожных знаков и дорожной разметки; 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Продолжение работ по благоустройству Сквера «Дружбы;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В рамках программы «Народный бюджет» реализация проекта «Уличное освещение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п.Усогорск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по улице Привокзальная, «старого посёлка» и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д.Разгорт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» - приобретение и установка опор, люстр уличного освещения, прокладка </a:t>
            </a:r>
            <a:r>
              <a:rPr lang="ru-RU" sz="1600" b="1" dirty="0" err="1" smtClean="0">
                <a:solidFill>
                  <a:srgbClr val="002060"/>
                </a:solidFill>
                <a:latin typeface="Book Antiqua" pitchFamily="18" charset="0"/>
              </a:rPr>
              <a:t>СИПа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, а также приобретение и установка уличных автобусных павильонов;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 В рамках программы «Комфортная городская среда» асфальтирование дворовых территорий МКД по имеющимся уже заявкам</a:t>
            </a:r>
            <a:r>
              <a:rPr lang="ru-RU" sz="16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– по ул. Привокзальная около домов 11,13,17,19 и по ул. Дружбы возле дома 23.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В рамках подготовки к празднованию 75-летней годовщины со дня Победы в Великой отечественной войне - благоустройство , покраска и установка бордюра и цветников в аллее Памяти участникам ВОВ; 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>
                <a:solidFill>
                  <a:srgbClr val="002060"/>
                </a:solidFill>
                <a:latin typeface="Book Antiqua" pitchFamily="18" charset="0"/>
              </a:rPr>
              <a:t> Проведение общепоселковых субботников, включая кладбище</a:t>
            </a:r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;</a:t>
            </a:r>
          </a:p>
          <a:p>
            <a:endParaRPr lang="ru-RU" sz="1600" b="1" dirty="0" smtClean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1412776"/>
            <a:ext cx="6215106" cy="36724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администрации </a:t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ГП «Усогорск» –</a:t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usogorsk-adm.ru</a:t>
            </a: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2800" b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5357826"/>
            <a:ext cx="5112240" cy="64294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Book Antiqua" pitchFamily="18" charset="0"/>
              </a:rPr>
              <a:t>Спасибо за внимание</a:t>
            </a:r>
            <a:r>
              <a:rPr lang="en-US" sz="2800" dirty="0" smtClean="0">
                <a:latin typeface="Book Antiqua" pitchFamily="18" charset="0"/>
              </a:rPr>
              <a:t> 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1784331" cy="58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427168" cy="15104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24 ноября 1966 года Указом Президиума Верховного Совета Коми АССР образован на территории Удорского района на 160 км строящейся железной дороги Микунь-Кослан вновь возникший населенный пункт Усогорск. </a:t>
            </a:r>
            <a:br>
              <a:rPr lang="ru-RU" sz="2000" b="1" dirty="0" smtClean="0"/>
            </a:br>
            <a:r>
              <a:rPr lang="ru-RU" sz="2000" b="1" dirty="0" smtClean="0"/>
              <a:t>Аппарат управления МО ГП «Усогорск» находится </a:t>
            </a:r>
            <a:br>
              <a:rPr lang="ru-RU" sz="2000" b="1" dirty="0" smtClean="0"/>
            </a:br>
            <a:r>
              <a:rPr lang="ru-RU" sz="2000" b="1" dirty="0" smtClean="0"/>
              <a:t>в административном здании по адресу: </a:t>
            </a:r>
            <a:br>
              <a:rPr lang="ru-RU" sz="2000" b="1" dirty="0" smtClean="0"/>
            </a:br>
            <a:r>
              <a:rPr lang="ru-RU" sz="2000" b="1" dirty="0" err="1" smtClean="0"/>
              <a:t>пгт.Усогорск</a:t>
            </a:r>
            <a:r>
              <a:rPr lang="ru-RU" sz="2000" b="1" dirty="0" smtClean="0"/>
              <a:t>, ул. Дружбы, д.17.</a:t>
            </a:r>
            <a:endParaRPr lang="ru-RU" sz="2000" b="1" dirty="0"/>
          </a:p>
        </p:txBody>
      </p:sp>
      <p:pic>
        <p:nvPicPr>
          <p:cNvPr id="5" name="Содержимое 4" descr="P_20171002_1358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4000" contrast="28000"/>
          </a:blip>
          <a:stretch>
            <a:fillRect/>
          </a:stretch>
        </p:blipFill>
        <p:spPr>
          <a:xfrm>
            <a:off x="1979712" y="3068960"/>
            <a:ext cx="4608512" cy="324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idx="4294967295"/>
          </p:nvPr>
        </p:nvSpPr>
        <p:spPr>
          <a:xfrm>
            <a:off x="665323" y="170790"/>
            <a:ext cx="7018338" cy="1597025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МО ГП «</a:t>
            </a:r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Усогорск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входят населенные пункты: </a:t>
            </a:r>
            <a:b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Усогорск, </a:t>
            </a:r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д.Разгорт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д.Нижний </a:t>
            </a:r>
            <a:r>
              <a:rPr lang="ru-RU" sz="2400" dirty="0" err="1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Вылиб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1">
                    <a:alpha val="89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на 01 января 2020 года составляет 5459 чел.</a:t>
            </a:r>
            <a:endParaRPr lang="ru-RU" sz="2400" dirty="0">
              <a:ln w="18415" cmpd="sng">
                <a:noFill/>
                <a:prstDash val="solid"/>
              </a:ln>
              <a:solidFill>
                <a:schemeClr val="accent1">
                  <a:alpha val="89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Содержимое 16" descr="foto_usogorsk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lum bright="4000" contrast="60000"/>
          </a:blip>
          <a:stretch>
            <a:fillRect/>
          </a:stretch>
        </p:blipFill>
        <p:spPr>
          <a:xfrm>
            <a:off x="681347" y="1923512"/>
            <a:ext cx="3671888" cy="254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lum bright="3000" contrast="26000"/>
          </a:blip>
          <a:srcRect/>
          <a:stretch>
            <a:fillRect/>
          </a:stretch>
        </p:blipFill>
        <p:spPr bwMode="auto">
          <a:xfrm>
            <a:off x="2077552" y="4692154"/>
            <a:ext cx="4700862" cy="188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lum bright="4000" contrast="15000"/>
          </a:blip>
          <a:srcRect/>
          <a:stretch>
            <a:fillRect/>
          </a:stretch>
        </p:blipFill>
        <p:spPr bwMode="auto">
          <a:xfrm>
            <a:off x="4809664" y="1974138"/>
            <a:ext cx="375023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00034" y="3143248"/>
            <a:ext cx="4000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0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000" b="1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14546" y="3357563"/>
            <a:ext cx="464347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2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</a:t>
            </a:r>
            <a:endParaRPr lang="ru-RU" sz="3200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3429000"/>
            <a:ext cx="371477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 Antiqua" pitchFamily="18" charset="0"/>
            </a:endParaRPr>
          </a:p>
          <a:p>
            <a:pPr algn="ctr"/>
            <a:r>
              <a:rPr lang="ru-RU" sz="2600" b="1" cap="none" spc="50" dirty="0" err="1" smtClean="0">
                <a:ln w="13500">
                  <a:solidFill>
                    <a:schemeClr val="accent1">
                      <a:lumMod val="75000"/>
                      <a:alpha val="6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д.Разгорт</a:t>
            </a:r>
            <a:r>
              <a:rPr lang="ru-RU" sz="2600" b="1" cap="none" spc="50" dirty="0" smtClean="0">
                <a:ln w="13500">
                  <a:solidFill>
                    <a:schemeClr val="accent1">
                      <a:lumMod val="75000"/>
                      <a:alpha val="6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 – 124 чел.</a:t>
            </a:r>
            <a:endParaRPr lang="ru-RU" sz="2600" b="1" cap="none" spc="50" dirty="0">
              <a:ln w="13500">
                <a:solidFill>
                  <a:schemeClr val="accent1">
                    <a:lumMod val="75000"/>
                    <a:alpha val="6000"/>
                  </a:schemeClr>
                </a:solidFill>
                <a:prstDash val="solid"/>
              </a:ln>
              <a:solidFill>
                <a:schemeClr val="accent1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6600" y="3929066"/>
            <a:ext cx="38213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50" dirty="0" err="1" smtClean="0">
                <a:ln w="13500">
                  <a:solidFill>
                    <a:schemeClr val="accent1">
                      <a:lumMod val="75000"/>
                      <a:alpha val="60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b="1" cap="none" spc="50" dirty="0" smtClean="0">
                <a:ln w="13500">
                  <a:solidFill>
                    <a:schemeClr val="accent1">
                      <a:lumMod val="75000"/>
                      <a:alpha val="60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Усогорск – 5324 чел.</a:t>
            </a:r>
            <a:endParaRPr lang="ru-RU" sz="2400" b="1" cap="none" spc="50" dirty="0">
              <a:ln w="13500">
                <a:solidFill>
                  <a:schemeClr val="accent1">
                    <a:lumMod val="75000"/>
                    <a:alpha val="6000"/>
                  </a:schemeClr>
                </a:solidFill>
                <a:prstDash val="solid"/>
              </a:ln>
              <a:solidFill>
                <a:srgbClr val="C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7012" y="6000768"/>
            <a:ext cx="4775666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cap="none" spc="50" dirty="0" smtClean="0">
                <a:ln w="13500">
                  <a:solidFill>
                    <a:schemeClr val="accent1">
                      <a:lumMod val="75000"/>
                      <a:alpha val="6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д.Нижний </a:t>
            </a:r>
            <a:r>
              <a:rPr lang="ru-RU" sz="2600" b="1" cap="none" spc="50" dirty="0" err="1" smtClean="0">
                <a:ln w="13500">
                  <a:solidFill>
                    <a:schemeClr val="accent1">
                      <a:lumMod val="75000"/>
                      <a:alpha val="6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Вылиб</a:t>
            </a:r>
            <a:r>
              <a:rPr lang="ru-RU" sz="2600" b="1" cap="none" spc="50" dirty="0" smtClean="0">
                <a:ln w="13500">
                  <a:solidFill>
                    <a:schemeClr val="accent1">
                      <a:lumMod val="75000"/>
                      <a:alpha val="6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</a:rPr>
              <a:t> – 11 чел. </a:t>
            </a:r>
            <a:endParaRPr lang="ru-RU" sz="2600" b="1" cap="none" spc="50" dirty="0">
              <a:ln w="13500">
                <a:solidFill>
                  <a:schemeClr val="accent1">
                    <a:lumMod val="75000"/>
                    <a:alpha val="6000"/>
                  </a:schemeClr>
                </a:solidFill>
                <a:prstDash val="solid"/>
              </a:ln>
              <a:solidFill>
                <a:schemeClr val="accent1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Book Antiqua" pitchFamily="18" charset="0"/>
              </a:rPr>
              <a:t>Численность населения в сравнении</a:t>
            </a:r>
            <a:br>
              <a:rPr lang="ru-RU" sz="3600" dirty="0" smtClean="0">
                <a:latin typeface="Book Antiqua" pitchFamily="18" charset="0"/>
              </a:rPr>
            </a:br>
            <a:endParaRPr lang="ru-RU" sz="3600" dirty="0">
              <a:latin typeface="Book Antiqua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477936"/>
              </p:ext>
            </p:extLst>
          </p:nvPr>
        </p:nvGraphicFramePr>
        <p:xfrm>
          <a:off x="571472" y="1285860"/>
          <a:ext cx="8143932" cy="417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28076" y="69509150"/>
            <a:ext cx="39014400" cy="249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8874" y="7715280"/>
            <a:ext cx="34370962" cy="2577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2" y="5643578"/>
            <a:ext cx="81439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Ежегодно наблюдается снижение численности населения за счет естественной убыли и миграции населения. </a:t>
            </a:r>
          </a:p>
          <a:p>
            <a:pPr algn="ctr"/>
            <a:endParaRPr lang="ru-RU" b="1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382054" cy="13470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Представительным органом МО ГП «Усогорск» является Совет депутатов, который состоит из 10 депутатов, избранных по 2 округам.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Совет  лишился двух депутатов. По причине призыва в армию Веприков А. был исключен из состава Совета депутатов, Иванов И. по собственному желанию сложил полномочия депутата. Дополнительные выборы не проводились. Все депутаты активно участвуют в общественной жизни поселка, на сессиях Совета вносят на рассмотрение вопросы от населения, ведут личный прием граждан, участвуют в мероприятиях, субботниках и т.д.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IMG_3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20888"/>
            <a:ext cx="6690968" cy="4195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396044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latin typeface="Book Antiqua" pitchFamily="18" charset="0"/>
              </a:rPr>
              <a:t>За 201</a:t>
            </a:r>
            <a:r>
              <a:rPr lang="en-US" sz="1600" b="1" dirty="0" smtClean="0">
                <a:latin typeface="Book Antiqua" pitchFamily="18" charset="0"/>
              </a:rPr>
              <a:t>9</a:t>
            </a:r>
            <a:r>
              <a:rPr lang="ru-RU" sz="1600" b="1" dirty="0" smtClean="0">
                <a:latin typeface="Book Antiqua" pitchFamily="18" charset="0"/>
              </a:rPr>
              <a:t> год Совет депутатов провел 12 заседаний (сессий) Совета. За год было рассмотрено около </a:t>
            </a:r>
            <a:r>
              <a:rPr lang="en-US" sz="1600" b="1" dirty="0" smtClean="0">
                <a:latin typeface="Book Antiqua" pitchFamily="18" charset="0"/>
              </a:rPr>
              <a:t>69</a:t>
            </a:r>
            <a:r>
              <a:rPr lang="ru-RU" sz="1600" b="1" dirty="0" smtClean="0">
                <a:latin typeface="Book Antiqua" pitchFamily="18" charset="0"/>
              </a:rPr>
              <a:t> вопросов, касающихся жизни и деятельности всего населения МО ГП «</a:t>
            </a:r>
            <a:r>
              <a:rPr lang="ru-RU" sz="1600" b="1" dirty="0" err="1" smtClean="0">
                <a:latin typeface="Book Antiqua" pitchFamily="18" charset="0"/>
              </a:rPr>
              <a:t>Усогорск</a:t>
            </a:r>
            <a:r>
              <a:rPr lang="ru-RU" sz="1600" b="1" dirty="0" smtClean="0">
                <a:latin typeface="Book Antiqua" pitchFamily="18" charset="0"/>
              </a:rPr>
              <a:t>». 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u="sng" dirty="0" smtClean="0">
                <a:latin typeface="Book Antiqua" pitchFamily="18" charset="0"/>
              </a:rPr>
              <a:t>Это такие вопросы, как:</a:t>
            </a:r>
            <a:br>
              <a:rPr lang="ru-RU" sz="1600" b="1" u="sng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рассмотрение и принятие бюджета поселения;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рассмотрение и утверждение комплексной программы развития социальной инфраструктуры поселения, </a:t>
            </a:r>
            <a:r>
              <a:rPr lang="ru-RU" sz="1600" b="1" dirty="0">
                <a:latin typeface="Book Antiqua" pitchFamily="18" charset="0"/>
              </a:rPr>
              <a:t>утверждение правил благоустройства (изменений);</a:t>
            </a:r>
            <a:r>
              <a:rPr lang="ru-RU" sz="1600" b="1" dirty="0" smtClean="0">
                <a:latin typeface="Book Antiqua" pitchFamily="18" charset="0"/>
              </a:rPr>
              <a:t/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внесение изменений и дополнений в Устав поселения, </a:t>
            </a:r>
            <a:r>
              <a:rPr lang="ru-RU" sz="1600" b="1" dirty="0">
                <a:latin typeface="Book Antiqua" pitchFamily="18" charset="0"/>
              </a:rPr>
              <a:t>структура </a:t>
            </a:r>
            <a:r>
              <a:rPr lang="ru-RU" sz="1600" b="1" dirty="0" smtClean="0">
                <a:latin typeface="Book Antiqua" pitchFamily="18" charset="0"/>
              </a:rPr>
              <a:t>администрации;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индексация платы за пользование жилым помещением (наем);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установление (изменение) налога на физических лиц, о земельном налоге;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реализация проекта «Народный бюджет» и программы «Комфортная городская среда» на территории поселения;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внесение изменений в «Правила землепользования и застройки МО ГП «</a:t>
            </a:r>
            <a:r>
              <a:rPr lang="ru-RU" sz="1600" b="1" dirty="0" err="1" smtClean="0">
                <a:latin typeface="Book Antiqua" pitchFamily="18" charset="0"/>
              </a:rPr>
              <a:t>Усогорск</a:t>
            </a:r>
            <a:r>
              <a:rPr lang="ru-RU" sz="1600" b="1" dirty="0" smtClean="0">
                <a:latin typeface="Book Antiqua" pitchFamily="18" charset="0"/>
              </a:rPr>
              <a:t>»;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заслушивание руководителей структурных подразделений и руководителя администрации;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подготовка ко всем культурно-массовым мероприятиям и праздникам; </a:t>
            </a:r>
            <a:br>
              <a:rPr lang="ru-RU" sz="1600" b="1" dirty="0" smtClean="0">
                <a:latin typeface="Book Antiqua" pitchFamily="18" charset="0"/>
              </a:rPr>
            </a:br>
            <a:r>
              <a:rPr lang="ru-RU" sz="1600" b="1" dirty="0" smtClean="0">
                <a:latin typeface="Book Antiqua" pitchFamily="18" charset="0"/>
              </a:rPr>
              <a:t>- рассмотрение представлений, протестов надзорных органов(прокуратуры, ГЖИ, пожарной инспекции и др.), которые касаются неопределенного круга лиц и всего населения МО ГП «</a:t>
            </a:r>
            <a:r>
              <a:rPr lang="ru-RU" sz="1600" b="1" dirty="0" err="1" smtClean="0">
                <a:latin typeface="Book Antiqua" pitchFamily="18" charset="0"/>
              </a:rPr>
              <a:t>Усогорск</a:t>
            </a:r>
            <a:r>
              <a:rPr lang="ru-RU" sz="1600" b="1" dirty="0" smtClean="0">
                <a:latin typeface="Book Antiqua" pitchFamily="18" charset="0"/>
              </a:rPr>
              <a:t>».</a:t>
            </a:r>
            <a:br>
              <a:rPr lang="ru-RU" sz="1600" b="1" dirty="0" smtClean="0">
                <a:latin typeface="Book Antiqua" pitchFamily="18" charset="0"/>
              </a:rPr>
            </a:br>
            <a:endParaRPr lang="ru-RU" sz="1600" b="1" dirty="0">
              <a:latin typeface="Book Antiqua" pitchFamily="18" charset="0"/>
            </a:endParaRPr>
          </a:p>
        </p:txBody>
      </p:sp>
      <p:pic>
        <p:nvPicPr>
          <p:cNvPr id="5" name="Содержимое 4" descr="DSC_00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0360" y="4365104"/>
            <a:ext cx="3298825" cy="2236023"/>
          </a:xfrm>
        </p:spPr>
      </p:pic>
      <p:pic>
        <p:nvPicPr>
          <p:cNvPr id="6" name="Содержимое 5" descr="DSC_00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4294212"/>
            <a:ext cx="3298825" cy="21992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71480"/>
            <a:ext cx="5500726" cy="785818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Book Antiqua" pitchFamily="18" charset="0"/>
              </a:rPr>
              <a:t>Бюджет</a:t>
            </a:r>
            <a:endParaRPr lang="ru-RU" sz="4400" dirty="0">
              <a:latin typeface="Book Antiqua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602582"/>
              </p:ext>
            </p:extLst>
          </p:nvPr>
        </p:nvGraphicFramePr>
        <p:xfrm>
          <a:off x="357158" y="1571612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  Динамика доходов</a:t>
            </a:r>
            <a:endParaRPr lang="ru-RU" dirty="0">
              <a:latin typeface="Book Antiqua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338439"/>
              </p:ext>
            </p:extLst>
          </p:nvPr>
        </p:nvGraphicFramePr>
        <p:xfrm>
          <a:off x="428596" y="1714488"/>
          <a:ext cx="8258204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2709</TotalTime>
  <Words>1073</Words>
  <Application>Microsoft Office PowerPoint</Application>
  <PresentationFormat>Экран (4:3)</PresentationFormat>
  <Paragraphs>174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Ион</vt:lpstr>
      <vt:lpstr>Презентация PowerPoint</vt:lpstr>
      <vt:lpstr>Муниципальное образование  городского поселения «Усогорск»</vt:lpstr>
      <vt:lpstr>24 ноября 1966 года Указом Президиума Верховного Совета Коми АССР образован на территории Удорского района на 160 км строящейся железной дороги Микунь-Кослан вновь возникший населенный пункт Усогорск.  Аппарат управления МО ГП «Усогорск» находится  в административном здании по адресу:  пгт.Усогорск, ул. Дружбы, д.17.</vt:lpstr>
      <vt:lpstr>В состав МО ГП «Усогорск» входят населенные пункты:  пгт. Усогорск, д.Разгорт, д.Нижний Вылиб.  Численность населения на 01 января 2020 года составляет 5459 чел.</vt:lpstr>
      <vt:lpstr>Численность населения в сравнении </vt:lpstr>
      <vt:lpstr>Представительным органом МО ГП «Усогорск» является Совет депутатов, который состоит из 10 депутатов, избранных по 2 округам. В 2019 году Совет  лишился двух депутатов. По причине призыва в армию Веприков А. был исключен из состава Совета депутатов, Иванов И. по собственному желанию сложил полномочия депутата. Дополнительные выборы не проводились. Все депутаты активно участвуют в общественной жизни поселка, на сессиях Совета вносят на рассмотрение вопросы от населения, ведут личный прием граждан, участвуют в мероприятиях, субботниках и т.д.</vt:lpstr>
      <vt:lpstr>За 2019 год Совет депутатов провел 12 заседаний (сессий) Совета. За год было рассмотрено около 69 вопросов, касающихся жизни и деятельности всего населения МО ГП «Усогорск».  Это такие вопросы, как: - рассмотрение и принятие бюджета поселения; - рассмотрение и утверждение комплексной программы развития социальной инфраструктуры поселения, утверждение правил благоустройства (изменений); - внесение изменений и дополнений в Устав поселения, структура администрации; - индексация платы за пользование жилым помещением (наем); - установление (изменение) налога на физических лиц, о земельном налоге; - реализация проекта «Народный бюджет» и программы «Комфортная городская среда» на территории поселения; - внесение изменений в «Правила землепользования и застройки МО ГП «Усогорск»; - заслушивание руководителей структурных подразделений и руководителя администрации; - подготовка ко всем культурно-массовым мероприятиям и праздникам;  - рассмотрение представлений, протестов надзорных органов(прокуратуры, ГЖИ, пожарной инспекции и др.), которые касаются неопределенного круга лиц и всего населения МО ГП «Усогорск». </vt:lpstr>
      <vt:lpstr>Бюджет</vt:lpstr>
      <vt:lpstr>  Динамика доходов</vt:lpstr>
      <vt:lpstr>   -- В 2019 году приватизировано  11 квартир </vt:lpstr>
      <vt:lpstr>         </vt:lpstr>
      <vt:lpstr>     Муниципальное имущество Задача:  эффективное использование муниципального имущества, повышение неналоговых поступлений в бюджет МО  за счет сдачи в аренду муниципального имущества </vt:lpstr>
      <vt:lpstr>                               Землеустройство</vt:lpstr>
      <vt:lpstr>Сделки с землей, заключенные в 2019 году</vt:lpstr>
      <vt:lpstr>В 2019 году поступило и рассмотрено 463 обращения граждан по земельным вопросам.   Проведено 12 проверок муниципального земельного контроля ( 9 плановых проверок и 3 внеплановых проверки).</vt:lpstr>
      <vt:lpstr>Эффективность бюджетных расходов в сфере закупок товаров, работ, услуг для обеспечения муниципальных нужд</vt:lpstr>
      <vt:lpstr>985 граждан пребывающих в запасе состоят на воинском учете в администрации, из них 17 офицеров </vt:lpstr>
      <vt:lpstr>31 января 2020 года 22 парня п.Усогорск прошли медицинскую комиссию по первоначальной постановке на воинский учет.</vt:lpstr>
      <vt:lpstr> Благоустройство</vt:lpstr>
      <vt:lpstr>Содержание дорог Протяженность дорожного полотна на территории МО ГП «Усогорск» – 9 837 км</vt:lpstr>
      <vt:lpstr> Мероприятия  по реализации средств в рамках договора о социально-экономическом партнерстве с ООО «Лузалес» для МО ГП «Усогорск» –  500 000, 00 рублей </vt:lpstr>
      <vt:lpstr>Приобретение 10-ти метровой искусственной ели – 244 424, 67 рублей, светодиодной звезды – 21 025 рублей, уличной гирлянды – 20 000 рублей </vt:lpstr>
      <vt:lpstr>В рамках проекта «Формирование комфортной городской среды» на территории МО ГП «Усогорск» благоустроены дворовые территории МКД на сумму  4 296 515, 00 рублей </vt:lpstr>
      <vt:lpstr>Замена дорожного покрытия около домов № 5, 7, 9, 11, 21 по улице Дружбы</vt:lpstr>
      <vt:lpstr>Замена дорожного покрытия около домов № 1, 2 по улице Комсомольская</vt:lpstr>
      <vt:lpstr>В рамках проекта «Народный бюджет» на территории МО ГП «Усогорск» проведён ремонт уличного освещения по ул.Комсомольская на сумму 509 522, 52 руб </vt:lpstr>
      <vt:lpstr>План мероприятий на 2020 год</vt:lpstr>
      <vt:lpstr>                  Официальный сайт администрации  МО ГП «Усогорск» –   usogorsk-adm.ru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Администратор</dc:creator>
  <cp:lastModifiedBy>Приемная</cp:lastModifiedBy>
  <cp:revision>219</cp:revision>
  <cp:lastPrinted>2020-01-31T12:16:57Z</cp:lastPrinted>
  <dcterms:created xsi:type="dcterms:W3CDTF">2017-10-03T16:37:26Z</dcterms:created>
  <dcterms:modified xsi:type="dcterms:W3CDTF">2020-02-04T11:31:32Z</dcterms:modified>
</cp:coreProperties>
</file>